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502" r:id="rId3"/>
    <p:sldId id="338" r:id="rId4"/>
    <p:sldId id="364" r:id="rId5"/>
    <p:sldId id="543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6" r:id="rId18"/>
    <p:sldId id="555" r:id="rId19"/>
    <p:sldId id="557" r:id="rId20"/>
    <p:sldId id="558" r:id="rId21"/>
    <p:sldId id="559" r:id="rId22"/>
    <p:sldId id="560" r:id="rId23"/>
    <p:sldId id="569" r:id="rId24"/>
    <p:sldId id="561" r:id="rId25"/>
    <p:sldId id="562" r:id="rId26"/>
    <p:sldId id="570" r:id="rId27"/>
    <p:sldId id="563" r:id="rId28"/>
    <p:sldId id="564" r:id="rId29"/>
    <p:sldId id="567" r:id="rId30"/>
    <p:sldId id="566" r:id="rId31"/>
    <p:sldId id="568" r:id="rId32"/>
    <p:sldId id="565" r:id="rId33"/>
    <p:sldId id="542" r:id="rId3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24/03/2024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AUSBxxgIbQ?feature=oembe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hadertoy.com/view/MdX3R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ookup_table" TargetMode="External"/><Relationship Id="rId4" Type="http://schemas.openxmlformats.org/officeDocument/2006/relationships/hyperlink" Target="http://www.theguardian.com/books/2003/oct/18/features.weeken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7a: Procedural Generation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2A9A-00BB-48EF-B615-278FAAC5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random number recap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43964-F801-0EC5-A937-914E7F4D8612}"/>
              </a:ext>
            </a:extLst>
          </p:cNvPr>
          <p:cNvSpPr txBox="1"/>
          <p:nvPr/>
        </p:nvSpPr>
        <p:spPr>
          <a:xfrm>
            <a:off x="615820" y="1690688"/>
            <a:ext cx="1027877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Random number sequence: 77, 1, 4, 9, 0, 0, 0, 0, 0, 0, 0, 0, 1, 31, 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Deterministic from seed! Same seed, same sequence</a:t>
            </a:r>
            <a:br>
              <a:rPr lang="en-US" sz="2800" dirty="0"/>
            </a:br>
            <a:r>
              <a:rPr lang="en-US" sz="2800" dirty="0"/>
              <a:t>Seed : 15 Rand : 1, 5, 5, 1, 84, 38, 94</a:t>
            </a:r>
            <a:br>
              <a:rPr lang="en-US" sz="2800" dirty="0"/>
            </a:br>
            <a:r>
              <a:rPr lang="en-US" sz="2800" dirty="0"/>
              <a:t>Seed : 17 Rand : 208, 198, 150, 28</a:t>
            </a:r>
            <a:br>
              <a:rPr lang="en-US" sz="2800" dirty="0"/>
            </a:br>
            <a:r>
              <a:rPr lang="en-US" sz="2800" dirty="0"/>
              <a:t>Seed : 15 Rand : 1, 5, 5, 1, 84, 38, 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Elite used seed to have the same planets every time (why?)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Pseudorandom, but for us that is fine (not for encryption)</a:t>
            </a:r>
          </a:p>
        </p:txBody>
      </p:sp>
    </p:spTree>
    <p:extLst>
      <p:ext uri="{BB962C8B-B14F-4D97-AF65-F5344CB8AC3E}">
        <p14:creationId xmlns:p14="http://schemas.microsoft.com/office/powerpoint/2010/main" val="303419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288E-2A8B-C8CB-A34E-7A97CB96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 Scrolls : </a:t>
            </a:r>
            <a:r>
              <a:rPr lang="en-US" dirty="0" err="1"/>
              <a:t>Daggerfall</a:t>
            </a:r>
            <a:r>
              <a:rPr lang="en-US" dirty="0"/>
              <a:t> 1997 </a:t>
            </a:r>
            <a:endParaRPr lang="en-BE" dirty="0"/>
          </a:p>
        </p:txBody>
      </p:sp>
      <p:pic>
        <p:nvPicPr>
          <p:cNvPr id="4" name="Picture 3" descr="A horse on a green field&#10;&#10;Description automatically generated">
            <a:extLst>
              <a:ext uri="{FF2B5EF4-FFF2-40B4-BE49-F238E27FC236}">
                <a16:creationId xmlns:a16="http://schemas.microsoft.com/office/drawing/2014/main" id="{69D53537-4602-6A4B-792A-B94ABBB72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84" y="2774098"/>
            <a:ext cx="7253700" cy="4083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32F9C-9711-C359-EC2F-1747968C1D53}"/>
              </a:ext>
            </a:extLst>
          </p:cNvPr>
          <p:cNvSpPr txBox="1"/>
          <p:nvPr/>
        </p:nvSpPr>
        <p:spPr>
          <a:xfrm>
            <a:off x="570722" y="1499118"/>
            <a:ext cx="6420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Procedural generation for terrain, villages, </a:t>
            </a:r>
            <a:r>
              <a:rPr lang="en-US" sz="2400" dirty="0" err="1"/>
              <a:t>npc’s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229,000</a:t>
            </a:r>
            <a:r>
              <a:rPr lang="en-US" sz="2400" dirty="0"/>
              <a:t> square kilometers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would they use procedural generation?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86057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AA68-D77A-2BFF-66EE-C226421CB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 scrolls : reasoning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E2907-E866-4A0D-669F-C33946795FF2}"/>
              </a:ext>
            </a:extLst>
          </p:cNvPr>
          <p:cNvSpPr txBox="1"/>
          <p:nvPr/>
        </p:nvSpPr>
        <p:spPr>
          <a:xfrm>
            <a:off x="740228" y="1785257"/>
            <a:ext cx="81326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Space reasons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we had 1Gb, and 32bit </a:t>
            </a:r>
            <a:r>
              <a:rPr lang="en-US" sz="2400" dirty="0" err="1"/>
              <a:t>rgb</a:t>
            </a:r>
            <a:r>
              <a:rPr lang="en-US" sz="2400" dirty="0"/>
              <a:t>, how big would one color cover?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also artist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 problems with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426313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56B3-A4B0-2D9E-6853-FDFF9CC4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 scrolls : “</a:t>
            </a:r>
            <a:r>
              <a:rPr lang="en-US" dirty="0" err="1"/>
              <a:t>sameyness</a:t>
            </a:r>
            <a:r>
              <a:rPr lang="en-US" dirty="0"/>
              <a:t>”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98F7F-4FC0-20DA-8193-87944307D253}"/>
              </a:ext>
            </a:extLst>
          </p:cNvPr>
          <p:cNvSpPr txBox="1"/>
          <p:nvPr/>
        </p:nvSpPr>
        <p:spPr>
          <a:xfrm>
            <a:off x="671804" y="1760375"/>
            <a:ext cx="10048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we use the same algorithm a lot of times, everything still looks similar </a:t>
            </a:r>
          </a:p>
          <a:p>
            <a:r>
              <a:rPr lang="en-US" sz="2400" dirty="0"/>
              <a:t>	(50 shades of gray)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very little of the terrain is interesting</a:t>
            </a:r>
          </a:p>
        </p:txBody>
      </p:sp>
      <p:pic>
        <p:nvPicPr>
          <p:cNvPr id="5" name="Picture 4" descr="A video game screen with trees and grass&#10;&#10;Description automatically generated">
            <a:extLst>
              <a:ext uri="{FF2B5EF4-FFF2-40B4-BE49-F238E27FC236}">
                <a16:creationId xmlns:a16="http://schemas.microsoft.com/office/drawing/2014/main" id="{48BD86C6-3148-8C72-1973-A86970C73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24" y="2960705"/>
            <a:ext cx="5196395" cy="38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6863-07CB-463B-EE41-831D39C3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man sky</a:t>
            </a:r>
            <a:endParaRPr lang="en-BE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534F5F-7FBC-81AA-0616-AEF2D0C6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09" y="1461795"/>
            <a:ext cx="9220954" cy="51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34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A5FA-9527-3E0F-75C7-A60154A4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Dwarf fortress</a:t>
            </a:r>
            <a:endParaRPr lang="en-BE" dirty="0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23C0A0A0-69DF-DA98-7DE5-2F0B8A1D4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78" y="0"/>
            <a:ext cx="6386285" cy="4789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C1D147-3DCD-6ABD-29B4-8D9558F13DC7}"/>
              </a:ext>
            </a:extLst>
          </p:cNvPr>
          <p:cNvSpPr txBox="1"/>
          <p:nvPr/>
        </p:nvSpPr>
        <p:spPr>
          <a:xfrm>
            <a:off x="640702" y="1579983"/>
            <a:ext cx="49219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history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pantheon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“On the wheel of cheese is an image of a wheel</a:t>
            </a:r>
          </a:p>
          <a:p>
            <a:r>
              <a:rPr lang="en-US" dirty="0"/>
              <a:t>	cheese”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69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0" y="1690689"/>
            <a:ext cx="8726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Procedural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Noise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Applications of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Other primitives</a:t>
            </a:r>
          </a:p>
        </p:txBody>
      </p:sp>
    </p:spTree>
    <p:extLst>
      <p:ext uri="{BB962C8B-B14F-4D97-AF65-F5344CB8AC3E}">
        <p14:creationId xmlns:p14="http://schemas.microsoft.com/office/powerpoint/2010/main" val="416328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B1FC-D5D4-918A-198A-746FCEF1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Heightmaps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6F3F6-7BB7-FB4D-BE8E-629103724006}"/>
              </a:ext>
            </a:extLst>
          </p:cNvPr>
          <p:cNvSpPr txBox="1"/>
          <p:nvPr/>
        </p:nvSpPr>
        <p:spPr>
          <a:xfrm>
            <a:off x="734007" y="1632322"/>
            <a:ext cx="54589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a texture to store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texture on a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Offset with texture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Great for tooling! (photoshop, </a:t>
            </a:r>
            <a:r>
              <a:rPr lang="en-US" sz="2400" dirty="0" err="1"/>
              <a:t>terragen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Great for explaining noise</a:t>
            </a:r>
            <a:endParaRPr lang="en-BE" sz="2400" dirty="0"/>
          </a:p>
        </p:txBody>
      </p:sp>
      <p:pic>
        <p:nvPicPr>
          <p:cNvPr id="5" name="Picture 4" descr="A black and white cloud&#10;&#10;Description automatically generated">
            <a:extLst>
              <a:ext uri="{FF2B5EF4-FFF2-40B4-BE49-F238E27FC236}">
                <a16:creationId xmlns:a16="http://schemas.microsoft.com/office/drawing/2014/main" id="{E1622BDC-38CD-F14D-AC9C-89360A6E2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356" y="0"/>
            <a:ext cx="3264644" cy="3264644"/>
          </a:xfrm>
          <a:prstGeom prst="rect">
            <a:avLst/>
          </a:prstGeom>
        </p:spPr>
      </p:pic>
      <p:pic>
        <p:nvPicPr>
          <p:cNvPr id="7" name="Picture 6" descr="A close-up of a rock&#10;&#10;Description automatically generated">
            <a:extLst>
              <a:ext uri="{FF2B5EF4-FFF2-40B4-BE49-F238E27FC236}">
                <a16:creationId xmlns:a16="http://schemas.microsoft.com/office/drawing/2014/main" id="{64D4E522-754B-FD11-A62E-7B2A774A1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333" y="3264644"/>
            <a:ext cx="5589667" cy="359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75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8C68-C84F-DAC0-CDC0-E08190EC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  <a:endParaRPr lang="en-BE" dirty="0"/>
          </a:p>
        </p:txBody>
      </p:sp>
      <p:pic>
        <p:nvPicPr>
          <p:cNvPr id="4" name="Picture 3" descr="A close-up of a television screen&#10;&#10;Description automatically generated">
            <a:extLst>
              <a:ext uri="{FF2B5EF4-FFF2-40B4-BE49-F238E27FC236}">
                <a16:creationId xmlns:a16="http://schemas.microsoft.com/office/drawing/2014/main" id="{07A1E09F-3940-B724-8384-3D63C449B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150" y="2280205"/>
            <a:ext cx="4212670" cy="4212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9DBFD-C0F3-B9A4-7412-AA64294C89CF}"/>
              </a:ext>
            </a:extLst>
          </p:cNvPr>
          <p:cNvSpPr txBox="1"/>
          <p:nvPr/>
        </p:nvSpPr>
        <p:spPr>
          <a:xfrm>
            <a:off x="789992" y="1690688"/>
            <a:ext cx="5891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correlation between numbers (samples)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 number can come after any number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508807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5F64-1E42-6B66-4126-3FFAEEE1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noise</a:t>
            </a:r>
            <a:endParaRPr lang="en-BE" dirty="0"/>
          </a:p>
        </p:txBody>
      </p:sp>
      <p:pic>
        <p:nvPicPr>
          <p:cNvPr id="4" name="Picture 3" descr="A close-up of a cloud&#10;&#10;Description automatically generated">
            <a:extLst>
              <a:ext uri="{FF2B5EF4-FFF2-40B4-BE49-F238E27FC236}">
                <a16:creationId xmlns:a16="http://schemas.microsoft.com/office/drawing/2014/main" id="{6721EB2D-0522-19A0-0D49-D3C8F5A0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60" y="1345163"/>
            <a:ext cx="4733440" cy="473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E3EDA-8F73-25D9-9281-E742C498D640}"/>
              </a:ext>
            </a:extLst>
          </p:cNvPr>
          <p:cNvSpPr txBox="1"/>
          <p:nvPr/>
        </p:nvSpPr>
        <p:spPr>
          <a:xfrm>
            <a:off x="578498" y="1611085"/>
            <a:ext cx="5378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Interpolates between random numbers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42700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Anti-Aliasing</a:t>
            </a:r>
          </a:p>
        </p:txBody>
      </p:sp>
      <p:pic>
        <p:nvPicPr>
          <p:cNvPr id="4" name="Picture 3" descr="A diagram of a black and white striped pattern&#10;&#10;Description automatically generated">
            <a:extLst>
              <a:ext uri="{FF2B5EF4-FFF2-40B4-BE49-F238E27FC236}">
                <a16:creationId xmlns:a16="http://schemas.microsoft.com/office/drawing/2014/main" id="{93EBFAF3-436C-E63E-B6DE-31BDE9FAA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7" y="3151163"/>
            <a:ext cx="4942449" cy="3706837"/>
          </a:xfrm>
          <a:prstGeom prst="rect">
            <a:avLst/>
          </a:prstGeom>
        </p:spPr>
      </p:pic>
      <p:pic>
        <p:nvPicPr>
          <p:cNvPr id="6" name="Picture 5" descr="A helicopter flying in the sky&#10;&#10;Description automatically generated">
            <a:extLst>
              <a:ext uri="{FF2B5EF4-FFF2-40B4-BE49-F238E27FC236}">
                <a16:creationId xmlns:a16="http://schemas.microsoft.com/office/drawing/2014/main" id="{583BF1D0-AD54-3F2D-0D36-813A72BCF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6" y="1"/>
            <a:ext cx="4340763" cy="325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389A1E-91F0-0950-F865-1126297F2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907" y="3255574"/>
            <a:ext cx="6886093" cy="36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E783-2215-06BB-5BEF-C56517B9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Noise</a:t>
            </a:r>
            <a:endParaRPr lang="en-BE" dirty="0"/>
          </a:p>
        </p:txBody>
      </p:sp>
      <p:pic>
        <p:nvPicPr>
          <p:cNvPr id="4" name="Picture 3" descr="A grid of red dots&#10;&#10;Description automatically generated">
            <a:extLst>
              <a:ext uri="{FF2B5EF4-FFF2-40B4-BE49-F238E27FC236}">
                <a16:creationId xmlns:a16="http://schemas.microsoft.com/office/drawing/2014/main" id="{C7EAFD00-445C-A5DA-567F-950E75191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5" y="2188029"/>
            <a:ext cx="5057775" cy="4572000"/>
          </a:xfrm>
          <a:prstGeom prst="rect">
            <a:avLst/>
          </a:prstGeom>
        </p:spPr>
      </p:pic>
      <p:pic>
        <p:nvPicPr>
          <p:cNvPr id="6" name="Picture 5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C441022-A7E9-6053-C264-8502C4D7E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10" y="99817"/>
            <a:ext cx="5057775" cy="2714625"/>
          </a:xfrm>
          <a:prstGeom prst="rect">
            <a:avLst/>
          </a:prstGeom>
        </p:spPr>
      </p:pic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ACBE2A56-3A32-0B15-7D0E-54EFB7200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10" y="3254051"/>
            <a:ext cx="50577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62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4B15-EA2A-B570-61F6-7F9613C1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Noise</a:t>
            </a:r>
            <a:endParaRPr lang="en-BE" dirty="0"/>
          </a:p>
        </p:txBody>
      </p:sp>
      <p:pic>
        <p:nvPicPr>
          <p:cNvPr id="3" name="Picture 2" descr="A white and black wavy object&#10;&#10;Description automatically generated">
            <a:extLst>
              <a:ext uri="{FF2B5EF4-FFF2-40B4-BE49-F238E27FC236}">
                <a16:creationId xmlns:a16="http://schemas.microsoft.com/office/drawing/2014/main" id="{85B790E3-1790-5BB9-CC36-93CF6AB9F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4" y="2700141"/>
            <a:ext cx="8036767" cy="4520681"/>
          </a:xfrm>
          <a:prstGeom prst="rect">
            <a:avLst/>
          </a:prstGeom>
        </p:spPr>
      </p:pic>
      <p:pic>
        <p:nvPicPr>
          <p:cNvPr id="4" name="Picture 3" descr="A close-up of a cloud&#10;&#10;Description automatically generated">
            <a:extLst>
              <a:ext uri="{FF2B5EF4-FFF2-40B4-BE49-F238E27FC236}">
                <a16:creationId xmlns:a16="http://schemas.microsoft.com/office/drawing/2014/main" id="{9A2C03FB-4A4B-A5DD-99D2-E1DA57478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07" y="2089035"/>
            <a:ext cx="4733440" cy="473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8BE5E3-FAD5-8D30-B754-151342AAB7C2}"/>
              </a:ext>
            </a:extLst>
          </p:cNvPr>
          <p:cNvSpPr txBox="1"/>
          <p:nvPr/>
        </p:nvSpPr>
        <p:spPr>
          <a:xfrm>
            <a:off x="1356049" y="1573763"/>
            <a:ext cx="3888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Getting somewhere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 smooth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Equally chunky everywhere</a:t>
            </a:r>
          </a:p>
        </p:txBody>
      </p:sp>
    </p:spTree>
    <p:extLst>
      <p:ext uri="{BB962C8B-B14F-4D97-AF65-F5344CB8AC3E}">
        <p14:creationId xmlns:p14="http://schemas.microsoft.com/office/powerpoint/2010/main" val="357758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1FE6-0843-80A6-E86A-3ED1492D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noise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9EC05-1E35-FD62-B901-12776CC6EC40}"/>
              </a:ext>
            </a:extLst>
          </p:cNvPr>
          <p:cNvSpPr txBox="1"/>
          <p:nvPr/>
        </p:nvSpPr>
        <p:spPr>
          <a:xfrm>
            <a:off x="740229" y="1592424"/>
            <a:ext cx="6699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Perlin noise : the original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 interchangeable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Value noise is usually better, especially on the </a:t>
            </a:r>
            <a:r>
              <a:rPr lang="en-US" sz="2400" dirty="0" err="1"/>
              <a:t>gpu</a:t>
            </a:r>
            <a:endParaRPr lang="en-BE" sz="2400" dirty="0"/>
          </a:p>
        </p:txBody>
      </p:sp>
      <p:pic>
        <p:nvPicPr>
          <p:cNvPr id="5" name="Picture 4" descr="A close-up of a vase&#10;&#10;Description automatically generated">
            <a:extLst>
              <a:ext uri="{FF2B5EF4-FFF2-40B4-BE49-F238E27FC236}">
                <a16:creationId xmlns:a16="http://schemas.microsoft.com/office/drawing/2014/main" id="{EAE8499E-CA5B-7A80-746F-DBAA97B61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07" y="2917987"/>
            <a:ext cx="4807193" cy="40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0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0" y="1690689"/>
            <a:ext cx="8726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Procedural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Applications of noise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Other primitives</a:t>
            </a:r>
          </a:p>
        </p:txBody>
      </p:sp>
    </p:spTree>
    <p:extLst>
      <p:ext uri="{BB962C8B-B14F-4D97-AF65-F5344CB8AC3E}">
        <p14:creationId xmlns:p14="http://schemas.microsoft.com/office/powerpoint/2010/main" val="3841830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7418-7E6A-866B-8FCA-A1714D7C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better : </a:t>
            </a:r>
            <a:r>
              <a:rPr lang="en-US" dirty="0" err="1"/>
              <a:t>fBm</a:t>
            </a:r>
            <a:endParaRPr lang="en-BE" dirty="0"/>
          </a:p>
        </p:txBody>
      </p:sp>
      <p:pic>
        <p:nvPicPr>
          <p:cNvPr id="4" name="Picture 3" descr="A mountain range with trees and clouds&#10;&#10;Description automatically generated with medium confidence">
            <a:extLst>
              <a:ext uri="{FF2B5EF4-FFF2-40B4-BE49-F238E27FC236}">
                <a16:creationId xmlns:a16="http://schemas.microsoft.com/office/drawing/2014/main" id="{F0524EAA-CBF3-9A9B-7647-E7AB4976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548363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94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A068-CEDF-4845-E4AA-B61CDBD3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fBm</a:t>
            </a:r>
            <a:r>
              <a:rPr lang="en-US" dirty="0"/>
              <a:t>: fractal Brownian Motion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8E91F-4D97-F365-2A2A-E884E328F8F2}"/>
              </a:ext>
            </a:extLst>
          </p:cNvPr>
          <p:cNvSpPr txBox="1"/>
          <p:nvPr/>
        </p:nvSpPr>
        <p:spPr>
          <a:xfrm>
            <a:off x="367004" y="1517779"/>
            <a:ext cx="6650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 several layers value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each layer smaller, in all dimensions </a:t>
            </a:r>
            <a:endParaRPr lang="en-BE" sz="2800" dirty="0"/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5C6F56E-2805-BF3E-6418-ED289B07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97" y="2338874"/>
            <a:ext cx="5247153" cy="43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35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71239" y="1690688"/>
            <a:ext cx="8726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Procedural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Applications of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Other primitives </a:t>
            </a:r>
          </a:p>
        </p:txBody>
      </p:sp>
    </p:spTree>
    <p:extLst>
      <p:ext uri="{BB962C8B-B14F-4D97-AF65-F5344CB8AC3E}">
        <p14:creationId xmlns:p14="http://schemas.microsoft.com/office/powerpoint/2010/main" val="202331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6C17-02CB-E72E-5F59-89249738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0094E-6339-D405-08D3-9775FC25E982}"/>
              </a:ext>
            </a:extLst>
          </p:cNvPr>
          <p:cNvSpPr txBox="1"/>
          <p:nvPr/>
        </p:nvSpPr>
        <p:spPr>
          <a:xfrm>
            <a:off x="765111" y="1492897"/>
            <a:ext cx="4649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Generate random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 random value to point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Sample: take closest point’s value</a:t>
            </a:r>
            <a:endParaRPr lang="en-BE" sz="2400" dirty="0"/>
          </a:p>
        </p:txBody>
      </p:sp>
      <p:pic>
        <p:nvPicPr>
          <p:cNvPr id="5" name="Picture 4" descr="A black and white grid with dots&#10;&#10;Description automatically generated">
            <a:extLst>
              <a:ext uri="{FF2B5EF4-FFF2-40B4-BE49-F238E27FC236}">
                <a16:creationId xmlns:a16="http://schemas.microsoft.com/office/drawing/2014/main" id="{369B0448-A98B-B9C3-F256-FFF8E869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4" y="3103982"/>
            <a:ext cx="6459894" cy="3229947"/>
          </a:xfrm>
          <a:prstGeom prst="rect">
            <a:avLst/>
          </a:prstGeom>
        </p:spPr>
      </p:pic>
      <p:pic>
        <p:nvPicPr>
          <p:cNvPr id="7" name="Picture 6" descr="A colorful background with black dots&#10;&#10;Description automatically generated">
            <a:extLst>
              <a:ext uri="{FF2B5EF4-FFF2-40B4-BE49-F238E27FC236}">
                <a16:creationId xmlns:a16="http://schemas.microsoft.com/office/drawing/2014/main" id="{4202D79D-36AF-8EB5-4031-2E360E69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79" y="2169155"/>
            <a:ext cx="4164774" cy="41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8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F6B4-1896-9F2E-8439-1F5CF1AF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applications</a:t>
            </a:r>
            <a:endParaRPr lang="en-BE" dirty="0"/>
          </a:p>
        </p:txBody>
      </p:sp>
      <p:pic>
        <p:nvPicPr>
          <p:cNvPr id="4" name="Picture 3" descr="A close up of a stone path&#10;&#10;Description automatically generated">
            <a:extLst>
              <a:ext uri="{FF2B5EF4-FFF2-40B4-BE49-F238E27FC236}">
                <a16:creationId xmlns:a16="http://schemas.microsoft.com/office/drawing/2014/main" id="{8B4C9887-0CA6-0FB1-17D1-95180EBB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19" y="1642188"/>
            <a:ext cx="4582304" cy="3432305"/>
          </a:xfrm>
          <a:prstGeom prst="rect">
            <a:avLst/>
          </a:prstGeom>
        </p:spPr>
      </p:pic>
      <p:pic>
        <p:nvPicPr>
          <p:cNvPr id="6" name="Picture 5" descr="A collage of animals&#10;&#10;Description automatically generated">
            <a:extLst>
              <a:ext uri="{FF2B5EF4-FFF2-40B4-BE49-F238E27FC236}">
                <a16:creationId xmlns:a16="http://schemas.microsoft.com/office/drawing/2014/main" id="{B8C31311-F4C6-B1AB-CDCF-A86554FD6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57" y="2009191"/>
            <a:ext cx="5771688" cy="42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98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93E4-FAFF-1974-FBAC-592296EC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 Systems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BAAF3-09F2-8FEE-8384-287D48B8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19" y="1281404"/>
            <a:ext cx="7461600" cy="52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80279"/>
              </p:ext>
            </p:extLst>
          </p:nvPr>
        </p:nvGraphicFramePr>
        <p:xfrm>
          <a:off x="5124734" y="1"/>
          <a:ext cx="6602496" cy="694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481821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604328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Aliasing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 Lab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Theory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Practice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CA2FDF-DB18-1375-BEF9-8DA80A37B085}"/>
              </a:ext>
            </a:extLst>
          </p:cNvPr>
          <p:cNvSpPr txBox="1"/>
          <p:nvPr/>
        </p:nvSpPr>
        <p:spPr>
          <a:xfrm>
            <a:off x="379445" y="1741714"/>
            <a:ext cx="4696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  <a:p>
            <a:r>
              <a:rPr lang="en-US" sz="2800" dirty="0">
                <a:sym typeface="Wingdings" panose="05000000000000000000" pitchFamily="2" charset="2"/>
              </a:rPr>
              <a:t>Got a bonus week! Need inspiration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D17D-F165-A405-4C90-69417290D645}"/>
              </a:ext>
            </a:extLst>
          </p:cNvPr>
          <p:cNvSpPr/>
          <p:nvPr/>
        </p:nvSpPr>
        <p:spPr>
          <a:xfrm>
            <a:off x="7186332" y="4179971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AC84-D33A-5648-D119-8E08A094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 Systems</a:t>
            </a:r>
            <a:endParaRPr lang="en-BE" dirty="0"/>
          </a:p>
        </p:txBody>
      </p:sp>
      <p:pic>
        <p:nvPicPr>
          <p:cNvPr id="4" name="Picture 3" descr="Several trees on the ground&#10;&#10;Description automatically generated">
            <a:extLst>
              <a:ext uri="{FF2B5EF4-FFF2-40B4-BE49-F238E27FC236}">
                <a16:creationId xmlns:a16="http://schemas.microsoft.com/office/drawing/2014/main" id="{91CC3AB0-5CF0-28E6-F960-4B24CEE5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21" y="583"/>
            <a:ext cx="5400583" cy="3878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0E888-E29C-2E69-3A3D-F159B39C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0" y="2258008"/>
            <a:ext cx="6262295" cy="41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7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Tiny Glade - Official Trailer | gamescom 2023">
            <a:hlinkClick r:id="" action="ppaction://media"/>
            <a:extLst>
              <a:ext uri="{FF2B5EF4-FFF2-40B4-BE49-F238E27FC236}">
                <a16:creationId xmlns:a16="http://schemas.microsoft.com/office/drawing/2014/main" id="{832C0061-AF2F-C5B9-FCB3-CF08C3316D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8"/>
            <a:ext cx="12165013" cy="68732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765776-FBFD-B129-BF62-D43D5F10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906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C97FD-734A-E62B-8818-5BCA57BF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B14DA-E196-FC8A-92DB-134288F4D261}"/>
              </a:ext>
            </a:extLst>
          </p:cNvPr>
          <p:cNvSpPr txBox="1"/>
          <p:nvPr/>
        </p:nvSpPr>
        <p:spPr>
          <a:xfrm>
            <a:off x="497633" y="1592424"/>
            <a:ext cx="69569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Procedural generation can be used to optimize size, </a:t>
            </a:r>
            <a:br>
              <a:rPr lang="en-US" sz="2400" dirty="0"/>
            </a:br>
            <a:r>
              <a:rPr lang="en-US" sz="2400" dirty="0"/>
              <a:t>artist time, or enable worlds otherwise 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Noise is different than a random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Noise is an important building block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 primitives exist, like Voronoi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28479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5785-1A60-E957-5F06-2FB2F160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E26AD-AFC5-8E33-C5E6-454F231D6F36}"/>
              </a:ext>
            </a:extLst>
          </p:cNvPr>
          <p:cNvSpPr txBox="1"/>
          <p:nvPr/>
        </p:nvSpPr>
        <p:spPr>
          <a:xfrm>
            <a:off x="838200" y="1690688"/>
            <a:ext cx="4995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</a:t>
            </a:r>
            <a:r>
              <a:rPr lang="en-US" sz="2400" dirty="0" err="1"/>
              <a:t>pratical</a:t>
            </a:r>
            <a:r>
              <a:rPr lang="en-US" sz="2400" dirty="0"/>
              <a:t> procedural generation</a:t>
            </a:r>
            <a:endParaRPr lang="en-BE" sz="2400" dirty="0"/>
          </a:p>
        </p:txBody>
      </p:sp>
      <p:pic>
        <p:nvPicPr>
          <p:cNvPr id="6" name="Picture 5" descr="A video game of a forest&#10;&#10;Description automatically generated">
            <a:extLst>
              <a:ext uri="{FF2B5EF4-FFF2-40B4-BE49-F238E27FC236}">
                <a16:creationId xmlns:a16="http://schemas.microsoft.com/office/drawing/2014/main" id="{BCDBB42A-9558-257B-129F-4A2E5DC9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9218"/>
            <a:ext cx="7601467" cy="4318782"/>
          </a:xfrm>
          <a:prstGeom prst="rect">
            <a:avLst/>
          </a:prstGeom>
        </p:spPr>
      </p:pic>
      <p:pic>
        <p:nvPicPr>
          <p:cNvPr id="8" name="Picture 7" descr="A close-up of a mountain&#10;&#10;Description automatically generated">
            <a:extLst>
              <a:ext uri="{FF2B5EF4-FFF2-40B4-BE49-F238E27FC236}">
                <a16:creationId xmlns:a16="http://schemas.microsoft.com/office/drawing/2014/main" id="{EDFDE813-60E9-0264-DF99-4FE2DDA5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7" y="-1"/>
            <a:ext cx="5706543" cy="427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2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0" y="1690689"/>
            <a:ext cx="8726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Procedural generation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Applications of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Other primitives</a:t>
            </a:r>
          </a:p>
        </p:txBody>
      </p:sp>
    </p:spTree>
    <p:extLst>
      <p:ext uri="{BB962C8B-B14F-4D97-AF65-F5344CB8AC3E}">
        <p14:creationId xmlns:p14="http://schemas.microsoft.com/office/powerpoint/2010/main" val="137261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E9EC-7A18-24EE-5ABD-4E493D3A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generation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80831-3733-C0A4-71C2-F864FD200557}"/>
              </a:ext>
            </a:extLst>
          </p:cNvPr>
          <p:cNvSpPr txBox="1"/>
          <p:nvPr/>
        </p:nvSpPr>
        <p:spPr>
          <a:xfrm>
            <a:off x="534955" y="1492897"/>
            <a:ext cx="5827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Making content using code, not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code to make models, textures,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006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2636-A96E-A463-DC76-78A498BD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Elevated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43434-254F-591F-AB8A-E6BF406273E9}"/>
              </a:ext>
            </a:extLst>
          </p:cNvPr>
          <p:cNvSpPr txBox="1"/>
          <p:nvPr/>
        </p:nvSpPr>
        <p:spPr>
          <a:xfrm>
            <a:off x="360784" y="1505339"/>
            <a:ext cx="5828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Very small (about 4kb)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https://www.shadertoy.com/view/MdX3Rr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Includes renderer!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A7F37-EFAD-DB4D-D936-F598543B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998" y="2402334"/>
            <a:ext cx="765916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C2FD-A621-7219-D974-F7C5A80B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Elite 1984</a:t>
            </a:r>
            <a:endParaRPr lang="en-B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C9117EE-C75D-DE42-07C3-CB811FB9D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857" y="0"/>
            <a:ext cx="4693143" cy="3539412"/>
          </a:xfrm>
          <a:prstGeom prst="rect">
            <a:avLst/>
          </a:prstGeom>
        </p:spPr>
      </p:pic>
      <p:pic>
        <p:nvPicPr>
          <p:cNvPr id="6" name="Picture 5" descr="A screen shot of a video game&#10;&#10;Description automatically generated">
            <a:extLst>
              <a:ext uri="{FF2B5EF4-FFF2-40B4-BE49-F238E27FC236}">
                <a16:creationId xmlns:a16="http://schemas.microsoft.com/office/drawing/2014/main" id="{F43FDC4F-C888-04B6-7F05-DD7AEBAB9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69" y="3452637"/>
            <a:ext cx="4318622" cy="3454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8842D9-F635-87EE-7211-E23ECB68054E}"/>
              </a:ext>
            </a:extLst>
          </p:cNvPr>
          <p:cNvSpPr txBox="1"/>
          <p:nvPr/>
        </p:nvSpPr>
        <p:spPr>
          <a:xfrm>
            <a:off x="485192" y="1690688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“…star systems were</a:t>
            </a:r>
            <a:r>
              <a:rPr lang="en-US" dirty="0">
                <a:hlinkClick r:id="rId4"/>
              </a:rPr>
              <a:t> procedurally generated from a fixed seed</a:t>
            </a:r>
            <a:r>
              <a:rPr lang="en-US" dirty="0"/>
              <a:t>, which generated the description of the star system, including its economy, government, and population. There were 8 galaxies of stars in the original Elite, each with 256 generated stars.”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“There were originally going to be 282 trillion galaxies in the game, but </a:t>
            </a:r>
            <a:r>
              <a:rPr lang="en-US" dirty="0" err="1"/>
              <a:t>Acornsoft</a:t>
            </a:r>
            <a:r>
              <a:rPr lang="en-US" dirty="0"/>
              <a:t>, the publisher, </a:t>
            </a:r>
            <a:r>
              <a:rPr lang="en-US" dirty="0">
                <a:hlinkClick r:id="rId4"/>
              </a:rPr>
              <a:t>convinced</a:t>
            </a:r>
            <a:r>
              <a:rPr lang="en-US" dirty="0"/>
              <a:t> the developers to trim it down to a manageable eight, each with 256 stars. Running your generator too many times often results in less interesting results.”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“text strings are chosen numerically from a </a:t>
            </a:r>
            <a:r>
              <a:rPr lang="en-US" dirty="0">
                <a:hlinkClick r:id="rId5" tooltip="Lookup table"/>
              </a:rPr>
              <a:t>lookup table</a:t>
            </a:r>
            <a:r>
              <a:rPr lang="en-US" dirty="0"/>
              <a:t> and assembled to produce unique descriptions, such as a planet with "carnivorous arts graduates"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49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984-FB59-0273-535E-FA4FBD0C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they use procedural generation?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512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984-FB59-0273-535E-FA4FBD0C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they use procedural generation?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9460B-BA12-209F-D627-5EFEE5261D52}"/>
              </a:ext>
            </a:extLst>
          </p:cNvPr>
          <p:cNvSpPr txBox="1"/>
          <p:nvPr/>
        </p:nvSpPr>
        <p:spPr>
          <a:xfrm>
            <a:off x="709127" y="1530220"/>
            <a:ext cx="726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Memory was extremely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Procedural generation allows “on demand” generation</a:t>
            </a:r>
            <a:endParaRPr lang="en-BE" sz="2400" dirty="0"/>
          </a:p>
        </p:txBody>
      </p:sp>
      <p:pic>
        <p:nvPicPr>
          <p:cNvPr id="5" name="Picture 4" descr="A green circuit board with many small black and yellow components&#10;&#10;Description automatically generated with medium confidence">
            <a:extLst>
              <a:ext uri="{FF2B5EF4-FFF2-40B4-BE49-F238E27FC236}">
                <a16:creationId xmlns:a16="http://schemas.microsoft.com/office/drawing/2014/main" id="{C97296D4-F5EE-082A-1E23-F91866D61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35898"/>
            <a:ext cx="5629469" cy="4222102"/>
          </a:xfrm>
          <a:prstGeom prst="rect">
            <a:avLst/>
          </a:prstGeom>
        </p:spPr>
      </p:pic>
      <p:pic>
        <p:nvPicPr>
          <p:cNvPr id="7" name="Picture 6" descr="A video game screen with a monkey and a monkey&#10;&#10;Description automatically generated">
            <a:extLst>
              <a:ext uri="{FF2B5EF4-FFF2-40B4-BE49-F238E27FC236}">
                <a16:creationId xmlns:a16="http://schemas.microsoft.com/office/drawing/2014/main" id="{0780887E-B17A-817E-3897-0FCBFDC7E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206" y="2635898"/>
            <a:ext cx="3647574" cy="41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749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31236</TotalTime>
  <Words>777</Words>
  <Application>Microsoft Office PowerPoint</Application>
  <PresentationFormat>Widescreen</PresentationFormat>
  <Paragraphs>144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Last class</vt:lpstr>
      <vt:lpstr>Course schedule</vt:lpstr>
      <vt:lpstr>This class</vt:lpstr>
      <vt:lpstr>Procedural generation</vt:lpstr>
      <vt:lpstr>Example : Elevated</vt:lpstr>
      <vt:lpstr>History: Elite 1984</vt:lpstr>
      <vt:lpstr>Why did they use procedural generation?</vt:lpstr>
      <vt:lpstr>Why did they use procedural generation?</vt:lpstr>
      <vt:lpstr>Quick random number recap</vt:lpstr>
      <vt:lpstr>Elder Scrolls : Daggerfall 1997 </vt:lpstr>
      <vt:lpstr>Elder scrolls : reasoning</vt:lpstr>
      <vt:lpstr>Elder scrolls : “sameyness”</vt:lpstr>
      <vt:lpstr>No man sky</vt:lpstr>
      <vt:lpstr>Dwarf fortress</vt:lpstr>
      <vt:lpstr>This class</vt:lpstr>
      <vt:lpstr>Heightmaps</vt:lpstr>
      <vt:lpstr>Random numbers</vt:lpstr>
      <vt:lpstr>Value noise</vt:lpstr>
      <vt:lpstr>Value Noise</vt:lpstr>
      <vt:lpstr>Value Noise</vt:lpstr>
      <vt:lpstr>Other noise</vt:lpstr>
      <vt:lpstr>This class</vt:lpstr>
      <vt:lpstr>Making it better : fBm</vt:lpstr>
      <vt:lpstr>fBm: fractal Brownian Motion</vt:lpstr>
      <vt:lpstr>This class</vt:lpstr>
      <vt:lpstr>Voronoi </vt:lpstr>
      <vt:lpstr>Voronoi applications</vt:lpstr>
      <vt:lpstr>L Systems</vt:lpstr>
      <vt:lpstr>L Systems</vt:lpstr>
      <vt:lpstr>PowerPoint Presentation</vt:lpstr>
      <vt:lpstr>Recap</vt:lpstr>
      <vt:lpstr>Next class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105</cp:revision>
  <dcterms:created xsi:type="dcterms:W3CDTF">2024-01-29T23:06:06Z</dcterms:created>
  <dcterms:modified xsi:type="dcterms:W3CDTF">2024-03-25T11:51:58Z</dcterms:modified>
</cp:coreProperties>
</file>